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9377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9" d="100"/>
          <a:sy n="19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1C25-08D5-4B89-8D8C-A19E0040CAB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1072-596F-4095-8DB3-ED6C559D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1C25-08D5-4B89-8D8C-A19E0040CAB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1072-596F-4095-8DB3-ED6C559D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1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1C25-08D5-4B89-8D8C-A19E0040CAB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1072-596F-4095-8DB3-ED6C559D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0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1C25-08D5-4B89-8D8C-A19E0040CAB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1072-596F-4095-8DB3-ED6C559D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7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1C25-08D5-4B89-8D8C-A19E0040CAB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1072-596F-4095-8DB3-ED6C559D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5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1C25-08D5-4B89-8D8C-A19E0040CAB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1072-596F-4095-8DB3-ED6C559D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7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1C25-08D5-4B89-8D8C-A19E0040CAB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1072-596F-4095-8DB3-ED6C559D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0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1C25-08D5-4B89-8D8C-A19E0040CAB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1072-596F-4095-8DB3-ED6C559D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6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1C25-08D5-4B89-8D8C-A19E0040CAB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1072-596F-4095-8DB3-ED6C559D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4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1C25-08D5-4B89-8D8C-A19E0040CAB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1072-596F-4095-8DB3-ED6C559D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9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1C25-08D5-4B89-8D8C-A19E0040CAB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1072-596F-4095-8DB3-ED6C559D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8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1C25-08D5-4B89-8D8C-A19E0040CAB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91072-596F-4095-8DB3-ED6C559D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3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1155" y="3230535"/>
            <a:ext cx="30655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Marton</a:t>
            </a:r>
            <a:r>
              <a:rPr lang="en-US" sz="4000" dirty="0"/>
              <a:t> </a:t>
            </a:r>
            <a:r>
              <a:rPr lang="en-US" sz="4000" dirty="0" err="1" smtClean="0"/>
              <a:t>Bocsi</a:t>
            </a:r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r>
              <a:rPr lang="en-US" sz="3200" dirty="0"/>
              <a:t>Madison West High </a:t>
            </a:r>
            <a:r>
              <a:rPr lang="en-US" sz="3200" dirty="0" smtClean="0"/>
              <a:t>School</a:t>
            </a:r>
          </a:p>
          <a:p>
            <a:pPr algn="ctr"/>
            <a:r>
              <a:rPr lang="en-US" sz="3200" dirty="0" smtClean="0"/>
              <a:t>UW-Madison Space Science and Engineering Center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48790" y="6485868"/>
            <a:ext cx="238544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Introduction</a:t>
            </a:r>
          </a:p>
          <a:p>
            <a:endParaRPr lang="en-US" sz="3600" dirty="0" smtClean="0"/>
          </a:p>
          <a:p>
            <a:r>
              <a:rPr lang="en-US" sz="3600" dirty="0" smtClean="0">
                <a:latin typeface="+mj-lt"/>
              </a:rPr>
              <a:t>Data </a:t>
            </a:r>
            <a:r>
              <a:rPr lang="en-US" sz="3600" dirty="0">
                <a:latin typeface="+mj-lt"/>
              </a:rPr>
              <a:t>being received from geostationary satellites such as, GOES-EAST, are used for monitoring the </a:t>
            </a:r>
            <a:r>
              <a:rPr lang="en-US" sz="3600" dirty="0" smtClean="0">
                <a:latin typeface="+mj-lt"/>
              </a:rPr>
              <a:t>earth at a fixed geographic location </a:t>
            </a:r>
            <a:r>
              <a:rPr lang="en-US" sz="3600" dirty="0">
                <a:latin typeface="+mj-lt"/>
              </a:rPr>
              <a:t>and predicting weather based on patterns observed</a:t>
            </a:r>
            <a:r>
              <a:rPr lang="en-US" sz="3600" dirty="0" smtClean="0">
                <a:latin typeface="+mj-lt"/>
              </a:rPr>
              <a:t>. As convenient as directly receiving </a:t>
            </a:r>
            <a:r>
              <a:rPr lang="en-US" sz="3600" dirty="0" err="1" smtClean="0">
                <a:latin typeface="+mj-lt"/>
              </a:rPr>
              <a:t>png</a:t>
            </a:r>
            <a:r>
              <a:rPr lang="en-US" sz="3600" dirty="0" smtClean="0">
                <a:latin typeface="+mj-lt"/>
              </a:rPr>
              <a:t> image formats from satellites sounds, this is not actually the case. The GOES-R series satellites send data in the form of ABI data, from the Advanced Baseline Imager equipment on the satellite. Using python and couple of other directories including </a:t>
            </a:r>
            <a:r>
              <a:rPr lang="en-US" sz="3600" dirty="0" err="1" smtClean="0">
                <a:latin typeface="+mj-lt"/>
              </a:rPr>
              <a:t>Satpy</a:t>
            </a:r>
            <a:r>
              <a:rPr lang="en-US" sz="3600" dirty="0" smtClean="0">
                <a:latin typeface="+mj-lt"/>
              </a:rPr>
              <a:t> in the </a:t>
            </a:r>
            <a:r>
              <a:rPr lang="en-US" sz="3600" dirty="0" err="1" smtClean="0">
                <a:latin typeface="+mj-lt"/>
              </a:rPr>
              <a:t>Jupyter</a:t>
            </a:r>
            <a:r>
              <a:rPr lang="en-US" sz="3600" dirty="0" smtClean="0">
                <a:latin typeface="+mj-lt"/>
              </a:rPr>
              <a:t> web-app, it is possible to process this data and convert it into an image that a human can read or into a file format used by programs such as </a:t>
            </a:r>
            <a:r>
              <a:rPr lang="en-US" sz="3600" dirty="0" err="1" smtClean="0">
                <a:latin typeface="+mj-lt"/>
              </a:rPr>
              <a:t>RealEarth</a:t>
            </a:r>
            <a:r>
              <a:rPr lang="en-US" sz="3600" dirty="0" smtClean="0">
                <a:latin typeface="+mj-lt"/>
              </a:rPr>
              <a:t>.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748790" y="6485868"/>
            <a:ext cx="45720000" cy="2468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77590" y="10862586"/>
            <a:ext cx="42062400" cy="1188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697" y="2944114"/>
            <a:ext cx="10343761" cy="34938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17007" y="10981458"/>
            <a:ext cx="19090438" cy="1886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Procedure</a:t>
            </a:r>
          </a:p>
          <a:p>
            <a:endParaRPr lang="en-US" sz="3600" dirty="0"/>
          </a:p>
          <a:p>
            <a:r>
              <a:rPr lang="en-US" sz="3600" dirty="0" smtClean="0"/>
              <a:t>Libraries need to import into Python:</a:t>
            </a:r>
          </a:p>
          <a:p>
            <a:endParaRPr lang="en-US" sz="3600" dirty="0"/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+mj-lt"/>
              </a:rPr>
              <a:t>s</a:t>
            </a:r>
            <a:r>
              <a:rPr lang="en-US" sz="3600" dirty="0" err="1" smtClean="0">
                <a:latin typeface="+mj-lt"/>
              </a:rPr>
              <a:t>atpy</a:t>
            </a:r>
            <a:endParaRPr lang="en-US" sz="3600" dirty="0" smtClean="0">
              <a:latin typeface="+mj-lt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latin typeface="+mj-lt"/>
              </a:rPr>
              <a:t>glob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+mj-lt"/>
              </a:rPr>
              <a:t>m</a:t>
            </a:r>
            <a:r>
              <a:rPr lang="en-US" sz="3600" dirty="0" err="1" smtClean="0">
                <a:latin typeface="+mj-lt"/>
              </a:rPr>
              <a:t>atplotlib</a:t>
            </a:r>
            <a:endParaRPr lang="en-US" sz="3600" dirty="0" smtClean="0">
              <a:latin typeface="+mj-lt"/>
            </a:endParaRPr>
          </a:p>
          <a:p>
            <a:endParaRPr lang="en-US" sz="3600" dirty="0" smtClean="0">
              <a:latin typeface="+mj-lt"/>
            </a:endParaRPr>
          </a:p>
          <a:p>
            <a:r>
              <a:rPr lang="en-US" sz="3600" dirty="0" smtClean="0"/>
              <a:t>Initialization</a:t>
            </a:r>
          </a:p>
          <a:p>
            <a:endParaRPr lang="en-US" sz="3600" dirty="0"/>
          </a:p>
          <a:p>
            <a:r>
              <a:rPr lang="en-US" sz="2800" dirty="0" smtClean="0">
                <a:latin typeface="+mj-lt"/>
              </a:rPr>
              <a:t>Using the ‘glob’ function, the data files found in the file path provided gets stored into</a:t>
            </a:r>
          </a:p>
          <a:p>
            <a:r>
              <a:rPr lang="en-US" sz="2800" dirty="0" smtClean="0">
                <a:latin typeface="+mj-lt"/>
              </a:rPr>
              <a:t>the ‘filenames’ variable. The number of files stored gets displayed for reference.</a:t>
            </a:r>
          </a:p>
          <a:p>
            <a:endParaRPr lang="en-US" sz="3600" dirty="0">
              <a:latin typeface="+mj-lt"/>
            </a:endParaRPr>
          </a:p>
          <a:p>
            <a:endParaRPr lang="en-US" sz="3600" dirty="0" smtClean="0">
              <a:latin typeface="+mj-lt"/>
            </a:endParaRPr>
          </a:p>
          <a:p>
            <a:endParaRPr lang="en-US" sz="3600" dirty="0">
              <a:latin typeface="+mj-lt"/>
            </a:endParaRPr>
          </a:p>
          <a:p>
            <a:endParaRPr lang="en-US" sz="3600" dirty="0" smtClean="0">
              <a:latin typeface="+mj-lt"/>
            </a:endParaRPr>
          </a:p>
          <a:p>
            <a:r>
              <a:rPr lang="en-US" sz="3600" dirty="0" smtClean="0"/>
              <a:t>Using </a:t>
            </a:r>
            <a:r>
              <a:rPr lang="en-US" sz="3600" dirty="0" err="1" smtClean="0"/>
              <a:t>Satpy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2800" dirty="0" smtClean="0">
                <a:latin typeface="+mj-lt"/>
              </a:rPr>
              <a:t>Using the </a:t>
            </a:r>
            <a:r>
              <a:rPr lang="en-US" sz="2800" dirty="0" err="1" smtClean="0">
                <a:latin typeface="+mj-lt"/>
              </a:rPr>
              <a:t>satpy</a:t>
            </a:r>
            <a:r>
              <a:rPr lang="en-US" sz="2800" dirty="0" smtClean="0">
                <a:latin typeface="+mj-lt"/>
              </a:rPr>
              <a:t> directory, the next step is to create a ‘scene’ object, a data type</a:t>
            </a:r>
          </a:p>
          <a:p>
            <a:r>
              <a:rPr lang="en-US" sz="2800" dirty="0" smtClean="0">
                <a:latin typeface="+mj-lt"/>
              </a:rPr>
              <a:t>understandable by </a:t>
            </a:r>
            <a:r>
              <a:rPr lang="en-US" sz="2800" dirty="0" err="1" smtClean="0">
                <a:latin typeface="+mj-lt"/>
              </a:rPr>
              <a:t>satpy</a:t>
            </a:r>
            <a:r>
              <a:rPr lang="en-US" sz="2800" dirty="0" smtClean="0">
                <a:latin typeface="+mj-lt"/>
              </a:rPr>
              <a:t> for processing later. The second line is for reference, once again,</a:t>
            </a:r>
          </a:p>
          <a:p>
            <a:r>
              <a:rPr lang="en-US" sz="2800" dirty="0" smtClean="0">
                <a:latin typeface="+mj-lt"/>
              </a:rPr>
              <a:t>displaying the available bands for processing.</a:t>
            </a:r>
          </a:p>
          <a:p>
            <a:endParaRPr lang="en-US" sz="3600" dirty="0">
              <a:latin typeface="+mj-lt"/>
            </a:endParaRPr>
          </a:p>
          <a:p>
            <a:endParaRPr lang="en-US" sz="3600" dirty="0" smtClean="0">
              <a:latin typeface="+mj-lt"/>
            </a:endParaRPr>
          </a:p>
          <a:p>
            <a:endParaRPr lang="en-US" sz="3600" dirty="0">
              <a:latin typeface="+mj-lt"/>
            </a:endParaRPr>
          </a:p>
          <a:p>
            <a:endParaRPr lang="en-US" sz="3600" dirty="0" smtClean="0">
              <a:latin typeface="+mj-lt"/>
            </a:endParaRPr>
          </a:p>
          <a:p>
            <a:r>
              <a:rPr lang="en-US" sz="3600" dirty="0" smtClean="0"/>
              <a:t>Plotting a Band Using </a:t>
            </a:r>
            <a:r>
              <a:rPr lang="en-US" sz="3600" dirty="0" err="1" smtClean="0"/>
              <a:t>Matplotlib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2800" dirty="0" smtClean="0">
                <a:latin typeface="+mj-lt"/>
              </a:rPr>
              <a:t>There are two options for plotting the data on a specific bandwidth:</a:t>
            </a:r>
          </a:p>
          <a:p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-Using the traditional </a:t>
            </a:r>
            <a:r>
              <a:rPr lang="en-US" sz="2800" dirty="0" err="1" smtClean="0">
                <a:latin typeface="+mj-lt"/>
              </a:rPr>
              <a:t>Matplotlib</a:t>
            </a:r>
            <a:r>
              <a:rPr lang="en-US" sz="2800" dirty="0" smtClean="0">
                <a:latin typeface="+mj-lt"/>
              </a:rPr>
              <a:t> plotting method (Figure 1)						-Using </a:t>
            </a:r>
            <a:r>
              <a:rPr lang="en-US" sz="2800" dirty="0" err="1" smtClean="0">
                <a:latin typeface="+mj-lt"/>
              </a:rPr>
              <a:t>Xarray</a:t>
            </a:r>
            <a:r>
              <a:rPr lang="en-US" sz="2800" dirty="0" smtClean="0">
                <a:latin typeface="+mj-lt"/>
              </a:rPr>
              <a:t> combined with </a:t>
            </a:r>
            <a:r>
              <a:rPr lang="en-US" sz="2800" dirty="0" err="1" smtClean="0">
                <a:latin typeface="+mj-lt"/>
              </a:rPr>
              <a:t>Matplotlib</a:t>
            </a:r>
            <a:r>
              <a:rPr lang="en-US" sz="2800" dirty="0" smtClean="0">
                <a:latin typeface="+mj-lt"/>
              </a:rPr>
              <a:t> (Figure 2)</a:t>
            </a:r>
            <a:endParaRPr lang="en-US" sz="2800" dirty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pPr marL="571500" indent="-571500">
              <a:buFontTx/>
              <a:buChar char="-"/>
            </a:pPr>
            <a:endParaRPr lang="en-US" sz="3600" dirty="0">
              <a:latin typeface="+mj-lt"/>
            </a:endParaRPr>
          </a:p>
          <a:p>
            <a:endParaRPr lang="en-US" sz="3600" dirty="0" smtClean="0">
              <a:latin typeface="+mj-lt"/>
            </a:endParaRPr>
          </a:p>
          <a:p>
            <a:pPr marL="571500" indent="-571500">
              <a:buFontTx/>
              <a:buChar char="-"/>
            </a:pPr>
            <a:endParaRPr lang="en-US" sz="3600" dirty="0">
              <a:latin typeface="+mj-lt"/>
            </a:endParaRPr>
          </a:p>
          <a:p>
            <a:endParaRPr lang="en-US" sz="3600" dirty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0076" t="44023" r="10088" b="39619"/>
          <a:stretch/>
        </p:blipFill>
        <p:spPr>
          <a:xfrm>
            <a:off x="5591245" y="13266338"/>
            <a:ext cx="7162800" cy="15665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8594" t="61719" r="6250" b="27148"/>
          <a:stretch/>
        </p:blipFill>
        <p:spPr>
          <a:xfrm>
            <a:off x="5591245" y="18237809"/>
            <a:ext cx="7943850" cy="1085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24113" t="47278" r="5726" b="42742"/>
          <a:stretch/>
        </p:blipFill>
        <p:spPr>
          <a:xfrm>
            <a:off x="5591245" y="23007483"/>
            <a:ext cx="8554065" cy="9733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20000" t="39113" r="13710" b="12500"/>
          <a:stretch/>
        </p:blipFill>
        <p:spPr>
          <a:xfrm>
            <a:off x="16916417" y="11154568"/>
            <a:ext cx="13197095" cy="77063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578297" y="11704758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15645" t="29435" r="13468" b="27621"/>
          <a:stretch/>
        </p:blipFill>
        <p:spPr>
          <a:xfrm>
            <a:off x="16070770" y="18543663"/>
            <a:ext cx="14375671" cy="69670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578297" y="18946409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l="30000" t="62500" r="7500" b="15625"/>
          <a:stretch/>
        </p:blipFill>
        <p:spPr>
          <a:xfrm>
            <a:off x="2984403" y="26707591"/>
            <a:ext cx="6215574" cy="174036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17007" y="28705149"/>
            <a:ext cx="190904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The examples used are plotted from GOES-16, band 15. Noticing the differences </a:t>
            </a:r>
            <a:r>
              <a:rPr lang="en-US" sz="2800" dirty="0" smtClean="0">
                <a:latin typeface="+mj-lt"/>
              </a:rPr>
              <a:t>between the </a:t>
            </a:r>
            <a:r>
              <a:rPr lang="en-US" sz="2800" dirty="0">
                <a:latin typeface="+mj-lt"/>
              </a:rPr>
              <a:t>two methods, one can point out that using the second method with </a:t>
            </a:r>
            <a:r>
              <a:rPr lang="en-US" sz="2800" dirty="0" err="1">
                <a:latin typeface="+mj-lt"/>
              </a:rPr>
              <a:t>Xarray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smtClean="0">
                <a:latin typeface="+mj-lt"/>
              </a:rPr>
              <a:t>various metadata </a:t>
            </a:r>
            <a:r>
              <a:rPr lang="en-US" sz="2800" dirty="0">
                <a:latin typeface="+mj-lt"/>
              </a:rPr>
              <a:t>such as the units for the color scale get displayed as </a:t>
            </a:r>
            <a:r>
              <a:rPr lang="en-US" sz="2800" dirty="0" smtClean="0">
                <a:latin typeface="+mj-lt"/>
              </a:rPr>
              <a:t>opposed </a:t>
            </a:r>
            <a:r>
              <a:rPr lang="en-US" sz="2800" dirty="0">
                <a:latin typeface="+mj-lt"/>
              </a:rPr>
              <a:t>to using the basic </a:t>
            </a:r>
            <a:r>
              <a:rPr lang="en-US" sz="2800" dirty="0" err="1">
                <a:latin typeface="+mj-lt"/>
              </a:rPr>
              <a:t>matplotlib</a:t>
            </a:r>
            <a:r>
              <a:rPr lang="en-US" sz="2800" dirty="0">
                <a:latin typeface="+mj-lt"/>
              </a:rPr>
              <a:t> functions.</a:t>
            </a:r>
          </a:p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/>
          <a:srcRect l="27187" t="61328" r="5937" b="29297"/>
          <a:stretch/>
        </p:blipFill>
        <p:spPr>
          <a:xfrm>
            <a:off x="12754045" y="27131231"/>
            <a:ext cx="8153400" cy="914400"/>
          </a:xfrm>
          <a:prstGeom prst="rect">
            <a:avLst/>
          </a:prstGeom>
        </p:spPr>
      </p:pic>
      <p:sp>
        <p:nvSpPr>
          <p:cNvPr id="23" name="AutoShape 10" descr="Image result for madison west high school"/>
          <p:cNvSpPr>
            <a:spLocks noChangeAspect="1" noChangeArrowheads="1"/>
          </p:cNvSpPr>
          <p:nvPr/>
        </p:nvSpPr>
        <p:spPr bwMode="auto">
          <a:xfrm>
            <a:off x="4733995" y="2703412"/>
            <a:ext cx="1714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2185" y="786767"/>
            <a:ext cx="37033200" cy="1665210"/>
          </a:xfrm>
        </p:spPr>
        <p:txBody>
          <a:bodyPr>
            <a:normAutofit fontScale="90000"/>
          </a:bodyPr>
          <a:lstStyle/>
          <a:p>
            <a:r>
              <a:rPr lang="en-US" sz="9720" dirty="0"/>
              <a:t>Visualizing Data Received From </a:t>
            </a:r>
            <a:r>
              <a:rPr lang="en-US" sz="9720" dirty="0" smtClean="0"/>
              <a:t>GOES-16 </a:t>
            </a:r>
            <a:r>
              <a:rPr lang="en-US" sz="9720" dirty="0"/>
              <a:t>Using Python and </a:t>
            </a:r>
            <a:r>
              <a:rPr lang="en-US" sz="9720" dirty="0" err="1" smtClean="0"/>
              <a:t>Satpy</a:t>
            </a:r>
            <a:r>
              <a:rPr lang="en-US" sz="9720" dirty="0" smtClean="0"/>
              <a:t> in </a:t>
            </a:r>
            <a:r>
              <a:rPr lang="en-US" sz="9720" dirty="0" err="1" smtClean="0"/>
              <a:t>Jupyter</a:t>
            </a:r>
            <a:endParaRPr lang="en-US" sz="972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89" y="1613990"/>
            <a:ext cx="4741199" cy="437974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1504770" y="12172688"/>
            <a:ext cx="11959590" cy="1523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Saving Images</a:t>
            </a:r>
          </a:p>
          <a:p>
            <a:endParaRPr lang="en-US" sz="3600" dirty="0"/>
          </a:p>
          <a:p>
            <a:r>
              <a:rPr lang="en-US" sz="2800" dirty="0" smtClean="0"/>
              <a:t>Using a simple method, one can save a file of the plot data as different files.</a:t>
            </a:r>
          </a:p>
          <a:p>
            <a:endParaRPr lang="en-US" sz="2800" dirty="0" smtClean="0"/>
          </a:p>
          <a:p>
            <a:r>
              <a:rPr lang="en-US" sz="2800" dirty="0" smtClean="0"/>
              <a:t>This first example saves the plot using the default .</a:t>
            </a:r>
            <a:r>
              <a:rPr lang="en-US" sz="2800" dirty="0" err="1" smtClean="0"/>
              <a:t>tif</a:t>
            </a:r>
            <a:r>
              <a:rPr lang="en-US" sz="2800" dirty="0" smtClean="0"/>
              <a:t> file format. This format of data is mostly used by scientists who use it inside applications that support this file type.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second example here is used to save the file as a simple .</a:t>
            </a:r>
            <a:r>
              <a:rPr lang="en-US" sz="2800" dirty="0" err="1" smtClean="0"/>
              <a:t>png</a:t>
            </a:r>
            <a:r>
              <a:rPr lang="en-US" sz="2800" dirty="0" smtClean="0"/>
              <a:t> file, a file easily readable by almost all computers.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3600" dirty="0" smtClean="0"/>
              <a:t>RGB and Composites</a:t>
            </a:r>
          </a:p>
          <a:p>
            <a:endParaRPr lang="en-US" sz="3600" dirty="0"/>
          </a:p>
          <a:p>
            <a:r>
              <a:rPr lang="en-US" sz="2800" dirty="0" smtClean="0">
                <a:latin typeface="+mj-lt"/>
              </a:rPr>
              <a:t>Compositions of multiple bandwidths are extremely common to be used by scientists. These compositions can provide information that may be hard to obtain from a single band.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Using the following method, a list of the available composites gets displayed for the reference of the user. An example of a composition is ‘</a:t>
            </a:r>
            <a:r>
              <a:rPr lang="en-US" sz="2800" dirty="0" err="1" smtClean="0">
                <a:latin typeface="+mj-lt"/>
              </a:rPr>
              <a:t>airmass</a:t>
            </a:r>
            <a:r>
              <a:rPr lang="en-US" sz="2800" dirty="0" smtClean="0">
                <a:latin typeface="+mj-lt"/>
              </a:rPr>
              <a:t>’.</a:t>
            </a:r>
          </a:p>
          <a:p>
            <a:endParaRPr lang="en-US" sz="2800" dirty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You can use methods similarly to if it were a single band.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To display the composition, the process is similar to a single band, with the exception of needing to use the ‘</a:t>
            </a:r>
            <a:r>
              <a:rPr lang="en-US" sz="2800" dirty="0" err="1" smtClean="0">
                <a:latin typeface="+mj-lt"/>
              </a:rPr>
              <a:t>get_enhanced_image</a:t>
            </a:r>
            <a:r>
              <a:rPr lang="en-US" sz="2800" dirty="0" smtClean="0">
                <a:latin typeface="+mj-lt"/>
              </a:rPr>
              <a:t>’ function. (Figure 3)</a:t>
            </a: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/>
          <a:srcRect l="29999" t="39453" r="6563" b="48438"/>
          <a:stretch/>
        </p:blipFill>
        <p:spPr>
          <a:xfrm>
            <a:off x="33316545" y="15222820"/>
            <a:ext cx="7734300" cy="11811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/>
          <a:srcRect l="26042" t="51172" r="5937" b="39063"/>
          <a:stretch/>
        </p:blipFill>
        <p:spPr>
          <a:xfrm>
            <a:off x="33316545" y="18212068"/>
            <a:ext cx="8293100" cy="9525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7089100" y="6506133"/>
            <a:ext cx="185508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Conclusion</a:t>
            </a:r>
          </a:p>
          <a:p>
            <a:endParaRPr lang="en-US" sz="3600" dirty="0"/>
          </a:p>
          <a:p>
            <a:r>
              <a:rPr lang="en-US" sz="3600" dirty="0" smtClean="0">
                <a:latin typeface="+mj-lt"/>
              </a:rPr>
              <a:t>With the use of basic Python knowledge and the tools of the </a:t>
            </a:r>
            <a:r>
              <a:rPr lang="en-US" sz="3600" dirty="0" err="1" smtClean="0">
                <a:latin typeface="+mj-lt"/>
              </a:rPr>
              <a:t>Satpy</a:t>
            </a:r>
            <a:r>
              <a:rPr lang="en-US" sz="3600" dirty="0" smtClean="0">
                <a:latin typeface="+mj-lt"/>
              </a:rPr>
              <a:t>, </a:t>
            </a:r>
            <a:r>
              <a:rPr lang="en-US" sz="3600" dirty="0" err="1" smtClean="0">
                <a:latin typeface="+mj-lt"/>
              </a:rPr>
              <a:t>matplotlib</a:t>
            </a:r>
            <a:r>
              <a:rPr lang="en-US" sz="3600" dirty="0" smtClean="0">
                <a:latin typeface="+mj-lt"/>
              </a:rPr>
              <a:t>, and glob directory, one can convert raw satellite data into a visual that can be analyzed by anyone. First create a ‘glob’ object with the data file and create a ‘scene’ object with </a:t>
            </a:r>
            <a:r>
              <a:rPr lang="en-US" sz="3600" dirty="0" err="1" smtClean="0">
                <a:latin typeface="+mj-lt"/>
              </a:rPr>
              <a:t>Satpy</a:t>
            </a:r>
            <a:r>
              <a:rPr lang="en-US" sz="3600" dirty="0" smtClean="0">
                <a:latin typeface="+mj-lt"/>
              </a:rPr>
              <a:t>, using the ‘glob’ object. Using the desired band, the ‘scene’ object can be plotted with </a:t>
            </a:r>
            <a:r>
              <a:rPr lang="en-US" sz="3600" dirty="0" err="1" smtClean="0">
                <a:latin typeface="+mj-lt"/>
              </a:rPr>
              <a:t>matplotlib</a:t>
            </a:r>
            <a:r>
              <a:rPr lang="en-US" sz="3600" dirty="0" smtClean="0">
                <a:latin typeface="+mj-lt"/>
              </a:rPr>
              <a:t> and </a:t>
            </a:r>
            <a:r>
              <a:rPr lang="en-US" sz="3600" dirty="0" err="1" smtClean="0">
                <a:latin typeface="+mj-lt"/>
              </a:rPr>
              <a:t>Xarray</a:t>
            </a:r>
            <a:r>
              <a:rPr lang="en-US" sz="3600" dirty="0" smtClean="0">
                <a:latin typeface="+mj-lt"/>
              </a:rPr>
              <a:t> properties. With the use of the ‘</a:t>
            </a:r>
            <a:r>
              <a:rPr lang="en-US" sz="3600" dirty="0" err="1" smtClean="0">
                <a:latin typeface="+mj-lt"/>
              </a:rPr>
              <a:t>save_datasets</a:t>
            </a:r>
            <a:r>
              <a:rPr lang="en-US" sz="3600" dirty="0" smtClean="0">
                <a:latin typeface="+mj-lt"/>
              </a:rPr>
              <a:t>()’ method, the plot can be saved into whatever format needed. (Credit to Dave </a:t>
            </a:r>
            <a:r>
              <a:rPr lang="en-US" sz="3600" dirty="0" err="1" smtClean="0">
                <a:latin typeface="+mj-lt"/>
              </a:rPr>
              <a:t>Hoese</a:t>
            </a:r>
            <a:r>
              <a:rPr lang="en-US" sz="3600" dirty="0" smtClean="0">
                <a:latin typeface="+mj-lt"/>
              </a:rPr>
              <a:t> for the information)</a:t>
            </a:r>
            <a:endParaRPr lang="en-US" sz="3600" dirty="0">
              <a:latin typeface="+mj-lt"/>
            </a:endParaRPr>
          </a:p>
        </p:txBody>
      </p:sp>
      <p:pic>
        <p:nvPicPr>
          <p:cNvPr id="1024" name="Picture 1023"/>
          <p:cNvPicPr>
            <a:picLocks noChangeAspect="1"/>
          </p:cNvPicPr>
          <p:nvPr/>
        </p:nvPicPr>
        <p:blipFill rotWithShape="1">
          <a:blip r:embed="rId13"/>
          <a:srcRect l="28125" t="45703" r="20312" b="48828"/>
          <a:stretch/>
        </p:blipFill>
        <p:spPr>
          <a:xfrm>
            <a:off x="34040445" y="23980878"/>
            <a:ext cx="6286500" cy="533400"/>
          </a:xfrm>
          <a:prstGeom prst="rect">
            <a:avLst/>
          </a:prstGeom>
        </p:spPr>
      </p:pic>
      <p:pic>
        <p:nvPicPr>
          <p:cNvPr id="1025" name="Picture 1024"/>
          <p:cNvPicPr>
            <a:picLocks noChangeAspect="1"/>
          </p:cNvPicPr>
          <p:nvPr/>
        </p:nvPicPr>
        <p:blipFill rotWithShape="1">
          <a:blip r:embed="rId14"/>
          <a:srcRect l="24063" t="65625" r="6250" b="17578"/>
          <a:stretch/>
        </p:blipFill>
        <p:spPr>
          <a:xfrm>
            <a:off x="32935545" y="26733133"/>
            <a:ext cx="8496300" cy="1638300"/>
          </a:xfrm>
          <a:prstGeom prst="rect">
            <a:avLst/>
          </a:prstGeom>
        </p:spPr>
      </p:pic>
      <p:pic>
        <p:nvPicPr>
          <p:cNvPr id="1029" name="Picture 1028"/>
          <p:cNvPicPr>
            <a:picLocks noChangeAspect="1"/>
          </p:cNvPicPr>
          <p:nvPr/>
        </p:nvPicPr>
        <p:blipFill rotWithShape="1">
          <a:blip r:embed="rId15"/>
          <a:srcRect l="16250" t="29688" r="7188" b="23828"/>
          <a:stretch/>
        </p:blipFill>
        <p:spPr>
          <a:xfrm>
            <a:off x="21297901" y="25420954"/>
            <a:ext cx="10206869" cy="4957622"/>
          </a:xfrm>
          <a:prstGeom prst="rect">
            <a:avLst/>
          </a:prstGeom>
        </p:spPr>
      </p:pic>
      <p:sp>
        <p:nvSpPr>
          <p:cNvPr id="1031" name="TextBox 1030"/>
          <p:cNvSpPr txBox="1"/>
          <p:nvPr/>
        </p:nvSpPr>
        <p:spPr>
          <a:xfrm>
            <a:off x="26205332" y="25373984"/>
            <a:ext cx="883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Figure3</a:t>
            </a:r>
            <a:endParaRPr lang="en-US" dirty="0"/>
          </a:p>
        </p:txBody>
      </p:sp>
      <p:cxnSp>
        <p:nvCxnSpPr>
          <p:cNvPr id="1034" name="Straight Connector 1033"/>
          <p:cNvCxnSpPr/>
          <p:nvPr/>
        </p:nvCxnSpPr>
        <p:spPr>
          <a:xfrm>
            <a:off x="30823569" y="11842927"/>
            <a:ext cx="0" cy="126713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5" name="Picture 10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204" y="1460881"/>
            <a:ext cx="3919786" cy="4546952"/>
          </a:xfrm>
          <a:prstGeom prst="rect">
            <a:avLst/>
          </a:prstGeom>
        </p:spPr>
      </p:pic>
      <p:pic>
        <p:nvPicPr>
          <p:cNvPr id="1036" name="Picture 10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112" y="2817513"/>
            <a:ext cx="5092983" cy="359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40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617</Words>
  <Application>Microsoft Office PowerPoint</Application>
  <PresentationFormat>Custom</PresentationFormat>
  <Paragraphs>73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Visualizing Data Received From GOES-16 Using Python and Satpy in Jupyter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Visualizing Data Received From GOES-EAST Using Python and Satpy</dc:title>
  <dc:creator>techcamp</dc:creator>
  <cp:lastModifiedBy>techcamp</cp:lastModifiedBy>
  <cp:revision>19</cp:revision>
  <dcterms:created xsi:type="dcterms:W3CDTF">2019-08-09T14:21:51Z</dcterms:created>
  <dcterms:modified xsi:type="dcterms:W3CDTF">2019-08-09T17:29:16Z</dcterms:modified>
</cp:coreProperties>
</file>